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Titillium Web"/>
      <p:regular r:id="rId37"/>
      <p:bold r:id="rId38"/>
      <p:italic r:id="rId39"/>
      <p:boldItalic r:id="rId40"/>
    </p:embeddedFont>
    <p:embeddedFont>
      <p:font typeface="Titillium Web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itilliumWeb-boldItalic.fntdata"/><Relationship Id="rId20" Type="http://schemas.openxmlformats.org/officeDocument/2006/relationships/slide" Target="slides/slide16.xml"/><Relationship Id="rId42" Type="http://schemas.openxmlformats.org/officeDocument/2006/relationships/font" Target="fonts/TitilliumWebLight-bold.fntdata"/><Relationship Id="rId41" Type="http://schemas.openxmlformats.org/officeDocument/2006/relationships/font" Target="fonts/TitilliumWebLight-regular.fntdata"/><Relationship Id="rId22" Type="http://schemas.openxmlformats.org/officeDocument/2006/relationships/slide" Target="slides/slide18.xml"/><Relationship Id="rId44" Type="http://schemas.openxmlformats.org/officeDocument/2006/relationships/font" Target="fonts/TitilliumWebLight-boldItalic.fntdata"/><Relationship Id="rId21" Type="http://schemas.openxmlformats.org/officeDocument/2006/relationships/slide" Target="slides/slide17.xml"/><Relationship Id="rId43" Type="http://schemas.openxmlformats.org/officeDocument/2006/relationships/font" Target="fonts/TitilliumWebLight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oboto-italic.fntdata"/><Relationship Id="rId12" Type="http://schemas.openxmlformats.org/officeDocument/2006/relationships/slide" Target="slides/slide8.xml"/><Relationship Id="rId34" Type="http://schemas.openxmlformats.org/officeDocument/2006/relationships/font" Target="fonts/Roboto-bold.fntdata"/><Relationship Id="rId15" Type="http://schemas.openxmlformats.org/officeDocument/2006/relationships/slide" Target="slides/slide11.xml"/><Relationship Id="rId37" Type="http://schemas.openxmlformats.org/officeDocument/2006/relationships/font" Target="fonts/TitilliumWeb-regular.fntdata"/><Relationship Id="rId14" Type="http://schemas.openxmlformats.org/officeDocument/2006/relationships/slide" Target="slides/slide10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3.xml"/><Relationship Id="rId39" Type="http://schemas.openxmlformats.org/officeDocument/2006/relationships/font" Target="fonts/TitilliumWeb-italic.fntdata"/><Relationship Id="rId16" Type="http://schemas.openxmlformats.org/officeDocument/2006/relationships/slide" Target="slides/slide12.xml"/><Relationship Id="rId38" Type="http://schemas.openxmlformats.org/officeDocument/2006/relationships/font" Target="fonts/TitilliumWeb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a52cd068e_2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a52cd068e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a52cd068e_2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a52cd068e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a52cd068e_2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a52cd068e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84b0f2871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84b0f287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a52cd068e_2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a52cd068e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d371d61e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3d371d61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a51d66490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a51d6649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d371d61e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3d371d61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d371d61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3d371d6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a51d66490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a51d664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3d371d61e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3d371d61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3d371d61e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3d371d61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3d371d61e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3d371d61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3d371d61e_0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3d371d61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d371d61e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d371d61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3d371d61e_0_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3d371d61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3d371d61e_0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3d371d61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d371d61e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3d371d61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a52cd068e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a52cd068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a52cd068e_2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a52cd068e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a52cd068e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a52cd068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a52cd068e_2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a52cd068e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a52cd068e_2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a52cd068e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a52cd068e_2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a52cd068e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318775" y="1036050"/>
            <a:ext cx="5163900" cy="366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44500" lvl="0" marL="457200" rtl="0">
              <a:spcBef>
                <a:spcPts val="600"/>
              </a:spcBef>
              <a:spcAft>
                <a:spcPts val="0"/>
              </a:spcAft>
              <a:buSzPts val="3400"/>
              <a:buChar char="▰"/>
              <a:defRPr sz="3400"/>
            </a:lvl1pPr>
            <a:lvl2pPr indent="-444500" lvl="1" marL="9144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604350" y="627175"/>
            <a:ext cx="8709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7DFFB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</a:t>
            </a:r>
            <a:endParaRPr b="1" sz="9600">
              <a:solidFill>
                <a:srgbClr val="7DFFB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457200" y="142875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428750"/>
            <a:ext cx="18516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2544155" y="1428750"/>
            <a:ext cx="18516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4631111" y="1428750"/>
            <a:ext cx="18516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406300"/>
            <a:ext cx="60255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7DFFB1"/>
            </a:gs>
            <a:gs pos="12000">
              <a:srgbClr val="00AAC6"/>
            </a:gs>
            <a:gs pos="51000">
              <a:srgbClr val="0037B3"/>
            </a:gs>
            <a:gs pos="100000">
              <a:srgbClr val="00001A"/>
            </a:gs>
          </a:gsLst>
          <a:lin ang="1350003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pcg.wikidot.com/list-of-pcg-games-by-genre" TargetMode="External"/><Relationship Id="rId4" Type="http://schemas.openxmlformats.org/officeDocument/2006/relationships/hyperlink" Target="http://gameaibook.org/toc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ctrTitle"/>
          </p:nvPr>
        </p:nvSpPr>
        <p:spPr>
          <a:xfrm>
            <a:off x="66125" y="542475"/>
            <a:ext cx="9078000" cy="3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                  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         Modelagem de Jogadores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                                e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            </a:t>
            </a:r>
            <a:r>
              <a:rPr lang="en" sz="4800"/>
              <a:t>Geração de conteúdo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1"/>
          <p:cNvSpPr txBox="1"/>
          <p:nvPr/>
        </p:nvSpPr>
        <p:spPr>
          <a:xfrm>
            <a:off x="794400" y="3835200"/>
            <a:ext cx="75552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                           		Jonas e Lucas																																																											 </a:t>
            </a:r>
            <a:endParaRPr sz="2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			</a:t>
            </a:r>
            <a:endParaRPr sz="2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89400" y="434575"/>
            <a:ext cx="83652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  Arquetipos de Jogadores </a:t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57200" y="1428750"/>
            <a:ext cx="71241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Cientistas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Tentam coisas novas e aplicam aprendizados;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Políticos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Se destacam interagindo com as pessoas;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Sociáveis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Se conectam com os outros a todo custo;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Habituais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Buscam prazeres repetitivos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457200" y="434575"/>
            <a:ext cx="7847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</a:t>
            </a:r>
            <a:r>
              <a:rPr lang="en"/>
              <a:t>Arquetipos</a:t>
            </a:r>
            <a:r>
              <a:rPr lang="en"/>
              <a:t> de Jogadores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457200" y="1428750"/>
            <a:ext cx="78474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Estrategistas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Controlam o ambiente para adaptar as habilidades;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Competidores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Ganham respeito vencendo todo mundo;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Coletivistas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Seguem as normas sociais como emblema;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Solistas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Preferem ambientes seguros e controláveis.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457200" y="4656300"/>
            <a:ext cx="46059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http://livrogamification.com.br/quiz/</a:t>
            </a:r>
            <a:endParaRPr/>
          </a:p>
        </p:txBody>
      </p:sp>
      <p:sp>
        <p:nvSpPr>
          <p:cNvPr id="139" name="Google Shape;139;p22"/>
          <p:cNvSpPr txBox="1"/>
          <p:nvPr>
            <p:ph idx="2" type="body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00" y="401825"/>
            <a:ext cx="8545701" cy="42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350" y="341313"/>
            <a:ext cx="8017700" cy="446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457200" y="434575"/>
            <a:ext cx="8023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Conclusão</a:t>
            </a:r>
            <a:endParaRPr/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457200" y="1428750"/>
            <a:ext cx="75393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O estudo de jogadores podem ajudar não só a definir como o jogo  será desenvolvido,mas também a delimitar a melhor forma de abordar potencializando os resultados esperados .</a:t>
            </a:r>
            <a:endParaRPr/>
          </a:p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457200" y="434575"/>
            <a:ext cx="82239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O que é </a:t>
            </a:r>
            <a:r>
              <a:rPr lang="en"/>
              <a:t>Game Content ?</a:t>
            </a:r>
            <a:endParaRPr/>
          </a:p>
        </p:txBody>
      </p:sp>
      <p:sp>
        <p:nvSpPr>
          <p:cNvPr id="160" name="Google Shape;160;p25"/>
          <p:cNvSpPr txBox="1"/>
          <p:nvPr>
            <p:ph idx="2" type="body"/>
          </p:nvPr>
        </p:nvSpPr>
        <p:spPr>
          <a:xfrm rot="10800000">
            <a:off x="10547346" y="5143450"/>
            <a:ext cx="15714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457200" y="1428750"/>
            <a:ext cx="8023500" cy="35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/>
              <a:t>Comportamento do NPC.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/>
              <a:t>Missões e </a:t>
            </a:r>
            <a:r>
              <a:rPr lang="en" sz="2400"/>
              <a:t>História do jogo.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/>
              <a:t>Visão em que o jogo é mostrado.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/>
              <a:t>Audiovisual.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/>
              <a:t>Levels e mapas.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/>
              <a:t>Vestuario (armas e Itens dos personagens)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/>
              <a:t>Desafios e Recompensas.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/>
              <a:t>Mecanismo.</a:t>
            </a:r>
            <a:endParaRPr sz="2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62" name="Google Shape;162;p25"/>
          <p:cNvSpPr txBox="1"/>
          <p:nvPr>
            <p:ph idx="2" type="body"/>
          </p:nvPr>
        </p:nvSpPr>
        <p:spPr>
          <a:xfrm rot="10800000">
            <a:off x="8891429" y="5293200"/>
            <a:ext cx="30891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457200" y="434575"/>
            <a:ext cx="82239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</a:t>
            </a:r>
            <a:endParaRPr/>
          </a:p>
        </p:txBody>
      </p:sp>
      <p:sp>
        <p:nvSpPr>
          <p:cNvPr id="169" name="Google Shape;169;p26"/>
          <p:cNvSpPr txBox="1"/>
          <p:nvPr>
            <p:ph idx="2" type="body"/>
          </p:nvPr>
        </p:nvSpPr>
        <p:spPr>
          <a:xfrm rot="10800000">
            <a:off x="10547346" y="5143450"/>
            <a:ext cx="15714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457200" y="1428750"/>
            <a:ext cx="8023500" cy="35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71" name="Google Shape;171;p26"/>
          <p:cNvSpPr txBox="1"/>
          <p:nvPr>
            <p:ph idx="2" type="body"/>
          </p:nvPr>
        </p:nvSpPr>
        <p:spPr>
          <a:xfrm rot="10800000">
            <a:off x="8891429" y="5293200"/>
            <a:ext cx="30891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63" y="502346"/>
            <a:ext cx="8855075" cy="4138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457200" y="0"/>
            <a:ext cx="8223900" cy="46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</a:t>
            </a:r>
            <a:r>
              <a:rPr b="0" lang="en" sz="3000">
                <a:latin typeface="Titillium Web Light"/>
                <a:ea typeface="Titillium Web Light"/>
                <a:cs typeface="Titillium Web Light"/>
                <a:sym typeface="Titillium Web Light"/>
              </a:rPr>
              <a:t>             NPC</a:t>
            </a:r>
            <a:endParaRPr sz="3000"/>
          </a:p>
        </p:txBody>
      </p:sp>
      <p:sp>
        <p:nvSpPr>
          <p:cNvPr id="179" name="Google Shape;179;p27"/>
          <p:cNvSpPr txBox="1"/>
          <p:nvPr>
            <p:ph idx="2" type="body"/>
          </p:nvPr>
        </p:nvSpPr>
        <p:spPr>
          <a:xfrm rot="10800000">
            <a:off x="10547346" y="5143450"/>
            <a:ext cx="15714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457200" y="1428750"/>
            <a:ext cx="8023500" cy="35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81" name="Google Shape;181;p27"/>
          <p:cNvSpPr txBox="1"/>
          <p:nvPr>
            <p:ph idx="2" type="body"/>
          </p:nvPr>
        </p:nvSpPr>
        <p:spPr>
          <a:xfrm rot="10800000">
            <a:off x="8891429" y="5293200"/>
            <a:ext cx="30891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" y="533979"/>
            <a:ext cx="8223899" cy="4502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457200" y="434575"/>
            <a:ext cx="82239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</a:t>
            </a:r>
            <a:endParaRPr/>
          </a:p>
        </p:txBody>
      </p:sp>
      <p:sp>
        <p:nvSpPr>
          <p:cNvPr id="189" name="Google Shape;189;p28"/>
          <p:cNvSpPr txBox="1"/>
          <p:nvPr>
            <p:ph idx="2" type="body"/>
          </p:nvPr>
        </p:nvSpPr>
        <p:spPr>
          <a:xfrm rot="10800000">
            <a:off x="10547346" y="5143450"/>
            <a:ext cx="15714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457200" y="1428750"/>
            <a:ext cx="8023500" cy="35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91" name="Google Shape;191;p28"/>
          <p:cNvSpPr txBox="1"/>
          <p:nvPr>
            <p:ph idx="2" type="body"/>
          </p:nvPr>
        </p:nvSpPr>
        <p:spPr>
          <a:xfrm rot="10800000">
            <a:off x="8891429" y="5293200"/>
            <a:ext cx="30891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4600"/>
            <a:ext cx="9144001" cy="45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928350" y="0"/>
            <a:ext cx="70002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                       </a:t>
            </a:r>
            <a:r>
              <a:rPr lang="en" sz="30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                   Missões</a:t>
            </a:r>
            <a:endParaRPr sz="3000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460050" y="-101200"/>
            <a:ext cx="8223900" cy="6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</a:t>
            </a:r>
            <a:r>
              <a:rPr lang="en" sz="3000"/>
              <a:t>Visão do jogador</a:t>
            </a:r>
            <a:endParaRPr sz="3000"/>
          </a:p>
        </p:txBody>
      </p:sp>
      <p:sp>
        <p:nvSpPr>
          <p:cNvPr id="200" name="Google Shape;200;p29"/>
          <p:cNvSpPr txBox="1"/>
          <p:nvPr>
            <p:ph idx="2" type="body"/>
          </p:nvPr>
        </p:nvSpPr>
        <p:spPr>
          <a:xfrm rot="10800000">
            <a:off x="10547346" y="5143450"/>
            <a:ext cx="15714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457200" y="1428750"/>
            <a:ext cx="8023500" cy="35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02" name="Google Shape;202;p29"/>
          <p:cNvSpPr txBox="1"/>
          <p:nvPr>
            <p:ph idx="2" type="body"/>
          </p:nvPr>
        </p:nvSpPr>
        <p:spPr>
          <a:xfrm rot="10800000">
            <a:off x="8891429" y="5293200"/>
            <a:ext cx="30891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80" y="538712"/>
            <a:ext cx="8516639" cy="4500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457200" y="434575"/>
            <a:ext cx="82239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Modelagem de jogadores	</a:t>
            </a:r>
            <a:endParaRPr/>
          </a:p>
        </p:txBody>
      </p:sp>
      <p:sp>
        <p:nvSpPr>
          <p:cNvPr id="61" name="Google Shape;61;p12"/>
          <p:cNvSpPr txBox="1"/>
          <p:nvPr>
            <p:ph idx="2" type="body"/>
          </p:nvPr>
        </p:nvSpPr>
        <p:spPr>
          <a:xfrm rot="10800000">
            <a:off x="10547346" y="5143450"/>
            <a:ext cx="15714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457200" y="1428750"/>
            <a:ext cx="8023500" cy="35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Estudo de meios computacionais para modelar a </a:t>
            </a:r>
            <a:r>
              <a:rPr lang="en" sz="2400"/>
              <a:t>experiência</a:t>
            </a:r>
            <a:r>
              <a:rPr lang="en" sz="2400"/>
              <a:t> ou comportamento de um jogador que é baseado em uma estruturas </a:t>
            </a:r>
            <a:r>
              <a:rPr lang="en" sz="2400"/>
              <a:t>teóricas</a:t>
            </a:r>
            <a:r>
              <a:rPr lang="en" sz="2400"/>
              <a:t> sobre a </a:t>
            </a:r>
            <a:r>
              <a:rPr lang="en" sz="2400"/>
              <a:t>experiência</a:t>
            </a:r>
            <a:r>
              <a:rPr lang="en" sz="2400"/>
              <a:t> do jogador  e/ou dados derivados </a:t>
            </a:r>
            <a:r>
              <a:rPr lang="en" sz="2400"/>
              <a:t>da</a:t>
            </a:r>
            <a:r>
              <a:rPr lang="en" sz="2400"/>
              <a:t> </a:t>
            </a:r>
            <a:r>
              <a:rPr lang="en" sz="2400"/>
              <a:t>interação</a:t>
            </a:r>
            <a:r>
              <a:rPr lang="en" sz="2400"/>
              <a:t> do jogador com o jogo.</a:t>
            </a:r>
            <a:endParaRPr sz="2400"/>
          </a:p>
        </p:txBody>
      </p:sp>
      <p:sp>
        <p:nvSpPr>
          <p:cNvPr id="63" name="Google Shape;63;p12"/>
          <p:cNvSpPr txBox="1"/>
          <p:nvPr>
            <p:ph idx="2" type="body"/>
          </p:nvPr>
        </p:nvSpPr>
        <p:spPr>
          <a:xfrm rot="10800000">
            <a:off x="8891429" y="5293200"/>
            <a:ext cx="30891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460050" y="-101200"/>
            <a:ext cx="8223900" cy="6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Audiovisual </a:t>
            </a:r>
            <a:endParaRPr sz="3000"/>
          </a:p>
        </p:txBody>
      </p:sp>
      <p:sp>
        <p:nvSpPr>
          <p:cNvPr id="210" name="Google Shape;210;p30"/>
          <p:cNvSpPr txBox="1"/>
          <p:nvPr>
            <p:ph idx="2" type="body"/>
          </p:nvPr>
        </p:nvSpPr>
        <p:spPr>
          <a:xfrm rot="10800000">
            <a:off x="10547346" y="5143450"/>
            <a:ext cx="15714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457200" y="1428750"/>
            <a:ext cx="8023500" cy="35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12" name="Google Shape;212;p30"/>
          <p:cNvSpPr txBox="1"/>
          <p:nvPr>
            <p:ph idx="2" type="body"/>
          </p:nvPr>
        </p:nvSpPr>
        <p:spPr>
          <a:xfrm rot="10800000">
            <a:off x="8891429" y="5293200"/>
            <a:ext cx="30891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3" name="Google Shape;213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25" y="538700"/>
            <a:ext cx="8811150" cy="44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460050" y="-101200"/>
            <a:ext cx="8223900" cy="6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level(dificuldade)                           </a:t>
            </a:r>
            <a:r>
              <a:rPr lang="en"/>
              <a:t>                            </a:t>
            </a:r>
            <a:endParaRPr sz="3000"/>
          </a:p>
        </p:txBody>
      </p:sp>
      <p:sp>
        <p:nvSpPr>
          <p:cNvPr id="220" name="Google Shape;220;p31"/>
          <p:cNvSpPr txBox="1"/>
          <p:nvPr>
            <p:ph idx="2" type="body"/>
          </p:nvPr>
        </p:nvSpPr>
        <p:spPr>
          <a:xfrm rot="10800000">
            <a:off x="10547346" y="5143450"/>
            <a:ext cx="15714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221" name="Google Shape;221;p31"/>
          <p:cNvSpPr txBox="1"/>
          <p:nvPr>
            <p:ph idx="1" type="body"/>
          </p:nvPr>
        </p:nvSpPr>
        <p:spPr>
          <a:xfrm>
            <a:off x="457200" y="1428750"/>
            <a:ext cx="8023500" cy="35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22" name="Google Shape;222;p31"/>
          <p:cNvSpPr txBox="1"/>
          <p:nvPr>
            <p:ph idx="2" type="body"/>
          </p:nvPr>
        </p:nvSpPr>
        <p:spPr>
          <a:xfrm rot="10800000">
            <a:off x="8891429" y="5293200"/>
            <a:ext cx="30891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3" name="Google Shape;223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25" y="538700"/>
            <a:ext cx="8512149" cy="44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460050" y="-101200"/>
            <a:ext cx="8223900" cy="6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Mapa do jogo</a:t>
            </a:r>
            <a:endParaRPr sz="3000"/>
          </a:p>
        </p:txBody>
      </p:sp>
      <p:sp>
        <p:nvSpPr>
          <p:cNvPr id="230" name="Google Shape;230;p32"/>
          <p:cNvSpPr txBox="1"/>
          <p:nvPr>
            <p:ph idx="2" type="body"/>
          </p:nvPr>
        </p:nvSpPr>
        <p:spPr>
          <a:xfrm rot="10800000">
            <a:off x="10547346" y="5143450"/>
            <a:ext cx="15714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457200" y="1428750"/>
            <a:ext cx="8023500" cy="35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32" name="Google Shape;232;p32"/>
          <p:cNvSpPr txBox="1"/>
          <p:nvPr>
            <p:ph idx="2" type="body"/>
          </p:nvPr>
        </p:nvSpPr>
        <p:spPr>
          <a:xfrm rot="10800000">
            <a:off x="8891429" y="5293200"/>
            <a:ext cx="30891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3" name="Google Shape;233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37" y="538700"/>
            <a:ext cx="8638288" cy="45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460050" y="-101200"/>
            <a:ext cx="8223900" cy="6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        </a:t>
            </a:r>
            <a:r>
              <a:rPr lang="en" sz="3000"/>
              <a:t>Itens e caracteristicas do personagem</a:t>
            </a:r>
            <a:endParaRPr sz="3000"/>
          </a:p>
        </p:txBody>
      </p:sp>
      <p:sp>
        <p:nvSpPr>
          <p:cNvPr id="240" name="Google Shape;240;p33"/>
          <p:cNvSpPr txBox="1"/>
          <p:nvPr>
            <p:ph idx="2" type="body"/>
          </p:nvPr>
        </p:nvSpPr>
        <p:spPr>
          <a:xfrm rot="10800000">
            <a:off x="10547346" y="5143450"/>
            <a:ext cx="15714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241" name="Google Shape;241;p33"/>
          <p:cNvSpPr txBox="1"/>
          <p:nvPr>
            <p:ph idx="1" type="body"/>
          </p:nvPr>
        </p:nvSpPr>
        <p:spPr>
          <a:xfrm>
            <a:off x="457200" y="1428750"/>
            <a:ext cx="8023500" cy="35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42" name="Google Shape;242;p33"/>
          <p:cNvSpPr txBox="1"/>
          <p:nvPr>
            <p:ph idx="2" type="body"/>
          </p:nvPr>
        </p:nvSpPr>
        <p:spPr>
          <a:xfrm rot="10800000">
            <a:off x="8891429" y="5293200"/>
            <a:ext cx="30891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3" name="Google Shape;243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50" y="538700"/>
            <a:ext cx="8792700" cy="44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type="title"/>
          </p:nvPr>
        </p:nvSpPr>
        <p:spPr>
          <a:xfrm>
            <a:off x="1347925" y="58200"/>
            <a:ext cx="6025500" cy="518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                   </a:t>
            </a:r>
            <a:r>
              <a:rPr lang="en" sz="3000"/>
              <a:t>Recompensas</a:t>
            </a:r>
            <a:endParaRPr sz="3000"/>
          </a:p>
        </p:txBody>
      </p:sp>
      <p:sp>
        <p:nvSpPr>
          <p:cNvPr id="250" name="Google Shape;250;p34"/>
          <p:cNvSpPr txBox="1"/>
          <p:nvPr>
            <p:ph idx="1" type="body"/>
          </p:nvPr>
        </p:nvSpPr>
        <p:spPr>
          <a:xfrm>
            <a:off x="457200" y="142875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"/>
          <p:cNvSpPr txBox="1"/>
          <p:nvPr>
            <p:ph idx="2" type="body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50" y="639800"/>
            <a:ext cx="8893101" cy="433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1601550" y="95850"/>
            <a:ext cx="5940900" cy="618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Objetivos</a:t>
            </a:r>
            <a:endParaRPr/>
          </a:p>
        </p:txBody>
      </p:sp>
      <p:sp>
        <p:nvSpPr>
          <p:cNvPr id="259" name="Google Shape;259;p35"/>
          <p:cNvSpPr txBox="1"/>
          <p:nvPr>
            <p:ph idx="1" type="body"/>
          </p:nvPr>
        </p:nvSpPr>
        <p:spPr>
          <a:xfrm>
            <a:off x="457200" y="142875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5"/>
          <p:cNvSpPr txBox="1"/>
          <p:nvPr>
            <p:ph idx="2" type="body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25" y="714150"/>
            <a:ext cx="8880551" cy="43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>
            <p:ph type="title"/>
          </p:nvPr>
        </p:nvSpPr>
        <p:spPr>
          <a:xfrm>
            <a:off x="457200" y="112900"/>
            <a:ext cx="8023500" cy="51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Mecanismos</a:t>
            </a:r>
            <a:endParaRPr/>
          </a:p>
        </p:txBody>
      </p:sp>
      <p:sp>
        <p:nvSpPr>
          <p:cNvPr id="268" name="Google Shape;268;p36"/>
          <p:cNvSpPr txBox="1"/>
          <p:nvPr>
            <p:ph idx="1" type="body"/>
          </p:nvPr>
        </p:nvSpPr>
        <p:spPr>
          <a:xfrm>
            <a:off x="457200" y="142875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6"/>
          <p:cNvSpPr txBox="1"/>
          <p:nvPr>
            <p:ph idx="2" type="body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1" name="Google Shape;2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9975"/>
            <a:ext cx="9144001" cy="425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idx="4294967295" type="ctrTitle"/>
          </p:nvPr>
        </p:nvSpPr>
        <p:spPr>
          <a:xfrm>
            <a:off x="685800" y="238350"/>
            <a:ext cx="7744500" cy="79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</a:t>
            </a:r>
            <a:r>
              <a:rPr lang="en"/>
              <a:t>O que é PCG ? </a:t>
            </a:r>
            <a:r>
              <a:rPr lang="en" sz="6000"/>
              <a:t> </a:t>
            </a:r>
            <a:endParaRPr sz="6000"/>
          </a:p>
        </p:txBody>
      </p:sp>
      <p:sp>
        <p:nvSpPr>
          <p:cNvPr id="277" name="Google Shape;277;p37"/>
          <p:cNvSpPr txBox="1"/>
          <p:nvPr>
            <p:ph idx="4294967295" type="subTitle"/>
          </p:nvPr>
        </p:nvSpPr>
        <p:spPr>
          <a:xfrm>
            <a:off x="685800" y="1479500"/>
            <a:ext cx="7932600" cy="3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en"/>
              <a:t>Pros e contras</a:t>
            </a:r>
            <a:endParaRPr b="1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en"/>
              <a:t>Jogos que utilizam recurso</a:t>
            </a:r>
            <a:endParaRPr b="1"/>
          </a:p>
        </p:txBody>
      </p:sp>
      <p:sp>
        <p:nvSpPr>
          <p:cNvPr id="278" name="Google Shape;278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497850" y="444025"/>
            <a:ext cx="8148300" cy="52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Referências</a:t>
            </a:r>
            <a:endParaRPr/>
          </a:p>
        </p:txBody>
      </p:sp>
      <p:sp>
        <p:nvSpPr>
          <p:cNvPr id="284" name="Google Shape;284;p38"/>
          <p:cNvSpPr txBox="1"/>
          <p:nvPr>
            <p:ph idx="1" type="body"/>
          </p:nvPr>
        </p:nvSpPr>
        <p:spPr>
          <a:xfrm>
            <a:off x="457200" y="1064875"/>
            <a:ext cx="7421100" cy="389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▰"/>
            </a:pPr>
            <a:r>
              <a:rPr lang="en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http://pcg.wikidot.com/list-of-pcg-games-by-genre</a:t>
            </a:r>
            <a:endParaRPr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▰"/>
            </a:pPr>
            <a:r>
              <a:rPr lang="en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http://gameaibook.org/toc/</a:t>
            </a:r>
            <a:endParaRPr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▰"/>
            </a:pPr>
            <a:r>
              <a:rPr lang="en">
                <a:solidFill>
                  <a:srgbClr val="FFFFFF"/>
                </a:solidFill>
              </a:rPr>
              <a:t>https://www.dofus.com/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▰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https://www.ppgee.ufmg.br/defesas/1124D.PDF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▰"/>
            </a:pPr>
            <a:r>
              <a:rPr lang="en"/>
              <a:t>http://pcg.wikidot.com/category-pcg-games/p/4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▰"/>
            </a:pPr>
            <a:r>
              <a:rPr lang="en" sz="2000"/>
              <a:t>http://livrogamification.com.br/quiz/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▰"/>
            </a:pPr>
            <a:r>
              <a:rPr lang="en" sz="2000"/>
              <a:t>https://www.maxwell.vrac.puc-rio.br/21362/21362_5.PDF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▰"/>
            </a:pPr>
            <a:r>
              <a:rPr lang="en" sz="2000"/>
              <a:t>https://pdfs.semanticscholar.org/a669/67b2dd1614a2f9cb42062694fcf44dfa59dd.pdf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▰"/>
            </a:pPr>
            <a:r>
              <a:rPr lang="en" sz="2000"/>
              <a:t>https://www.eurekalert.org/pub_releases/2015-04/ps-vgc041515.php</a:t>
            </a:r>
            <a:endParaRPr sz="2000"/>
          </a:p>
        </p:txBody>
      </p:sp>
      <p:sp>
        <p:nvSpPr>
          <p:cNvPr id="285" name="Google Shape;285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460050" y="434575"/>
            <a:ext cx="82239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Por que?</a:t>
            </a:r>
            <a:endParaRPr/>
          </a:p>
        </p:txBody>
      </p:sp>
      <p:sp>
        <p:nvSpPr>
          <p:cNvPr id="70" name="Google Shape;70;p13"/>
          <p:cNvSpPr txBox="1"/>
          <p:nvPr>
            <p:ph idx="2" type="body"/>
          </p:nvPr>
        </p:nvSpPr>
        <p:spPr>
          <a:xfrm rot="10800000">
            <a:off x="10547346" y="5143450"/>
            <a:ext cx="15714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71" name="Google Shape;71;p13"/>
          <p:cNvSpPr txBox="1"/>
          <p:nvPr>
            <p:ph idx="1" type="body"/>
          </p:nvPr>
        </p:nvSpPr>
        <p:spPr>
          <a:xfrm>
            <a:off x="457200" y="1428750"/>
            <a:ext cx="8023500" cy="35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Entender como a interação com um jogo é vivido pelos jogadores.</a:t>
            </a:r>
            <a:endParaRPr sz="2400"/>
          </a:p>
        </p:txBody>
      </p:sp>
      <p:sp>
        <p:nvSpPr>
          <p:cNvPr id="72" name="Google Shape;72;p13"/>
          <p:cNvSpPr txBox="1"/>
          <p:nvPr>
            <p:ph idx="2" type="body"/>
          </p:nvPr>
        </p:nvSpPr>
        <p:spPr>
          <a:xfrm rot="10800000">
            <a:off x="8891429" y="5293200"/>
            <a:ext cx="30891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263" y="2357425"/>
            <a:ext cx="4915775" cy="24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160725" y="502300"/>
            <a:ext cx="8532300" cy="123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Pesquisa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457200" y="1428750"/>
            <a:ext cx="73251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Como o jogador  se sente durante o jogo?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Videogame desperta emoções tão profundas quanto romances”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Os jogos  têm o potencial de nos dar os mesmos tipos de sensações que grandes músicas e romances e várias emoções como culpa, tristeza ou felicidade por alguma decisão tomada.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457200" y="434575"/>
            <a:ext cx="83457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Diversos tipos de Jogos</a:t>
            </a:r>
            <a:endParaRPr/>
          </a:p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75" y="1793350"/>
            <a:ext cx="2710500" cy="24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6938" y="1793350"/>
            <a:ext cx="3193850" cy="24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1650" y="1793350"/>
            <a:ext cx="2661200" cy="2474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1126925" y="341550"/>
            <a:ext cx="6025500" cy="163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Arquetipos de Jogadores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457200" y="142875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>
            <p:ph idx="2" type="body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175" y="1428750"/>
            <a:ext cx="7353650" cy="34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457200" y="636250"/>
            <a:ext cx="6025500" cy="1004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Arquetipos de Jogadores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457200" y="1428750"/>
            <a:ext cx="73920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Socializadores (Socializers):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preferem se relacionar com outros jogadores, inclusive fora do ambiente de jogo.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Exploradores (Explorers):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são interessados em descobrir passagens secretas e easter eggs e desvendar todo o mundo do jogo.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Conquistadores (Achievers):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buscam acumular riquezas, fazer pontos e encontrar o máximo possível de coletáveis.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Lutadores (Killers):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ocupam-se em afirmar sua existência na competição com outros jogadores ou com o ambiente.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57200" y="434575"/>
            <a:ext cx="8176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>
                <a:latin typeface="Arial"/>
                <a:ea typeface="Arial"/>
                <a:cs typeface="Arial"/>
                <a:sym typeface="Arial"/>
              </a:rPr>
              <a:t>             C</a:t>
            </a:r>
            <a:r>
              <a:rPr b="0" lang="en">
                <a:latin typeface="Arial"/>
                <a:ea typeface="Arial"/>
                <a:cs typeface="Arial"/>
                <a:sym typeface="Arial"/>
              </a:rPr>
              <a:t>ompanhia Playnomics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457200" y="1428750"/>
            <a:ext cx="8369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A companhia Playnomics, especializada na análise de jogos, apresentou um estudo dividindo os perfis de jogadores em 8 arquétipos: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                 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775" y="227725"/>
            <a:ext cx="6931150" cy="459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inac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